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u\2016%20PT\Gemeinderat\Generstion%2060%20plus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Geschlecht</a:t>
            </a:r>
            <a:r>
              <a:rPr lang="de-DE" sz="2200" baseline="0" dirty="0"/>
              <a:t> der Befragten</a:t>
            </a:r>
            <a:endParaRPr lang="de-DE" sz="2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Tabelle1!$M$13:$M$15</c:f>
              <c:strCache>
                <c:ptCount val="3"/>
                <c:pt idx="0">
                  <c:v>Männer</c:v>
                </c:pt>
                <c:pt idx="1">
                  <c:v>Frauen</c:v>
                </c:pt>
                <c:pt idx="2">
                  <c:v>ohne Angabe</c:v>
                </c:pt>
              </c:strCache>
            </c:strRef>
          </c:cat>
          <c:val>
            <c:numRef>
              <c:f>Tabelle1!$N$13:$N$15</c:f>
              <c:numCache>
                <c:formatCode>General</c:formatCode>
                <c:ptCount val="3"/>
                <c:pt idx="0">
                  <c:v>47</c:v>
                </c:pt>
                <c:pt idx="1">
                  <c:v>52</c:v>
                </c:pt>
                <c:pt idx="2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338035870516184"/>
          <c:y val="0.88733486439195097"/>
          <c:w val="0.6287946194225722"/>
          <c:h val="7.5628098571011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Senioren benötigen keine Busverbindung, weil ...</a:t>
            </a:r>
          </a:p>
        </c:rich>
      </c:tx>
      <c:layout>
        <c:manualLayout>
          <c:xMode val="edge"/>
          <c:yMode val="edge"/>
          <c:x val="0.21059466644954711"/>
          <c:y val="1.8653688399682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'Generstion 60 plus'!$P$106:$P$109</c:f>
              <c:strCache>
                <c:ptCount val="4"/>
                <c:pt idx="0">
                  <c:v>sie noch selbst mobil sind</c:v>
                </c:pt>
                <c:pt idx="1">
                  <c:v>sie noch selbst mit dem Auto fahren</c:v>
                </c:pt>
                <c:pt idx="2">
                  <c:v>sie eine Fahrgelegenheit haben</c:v>
                </c:pt>
                <c:pt idx="3">
                  <c:v>sie immobil sind</c:v>
                </c:pt>
              </c:strCache>
            </c:strRef>
          </c:cat>
          <c:val>
            <c:numRef>
              <c:f>'Generstion 60 plus'!$Q$106:$Q$109</c:f>
              <c:numCache>
                <c:formatCode>General</c:formatCode>
                <c:ptCount val="4"/>
                <c:pt idx="0">
                  <c:v>9</c:v>
                </c:pt>
                <c:pt idx="1">
                  <c:v>45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70162000"/>
        <c:axId val="292840992"/>
      </c:barChart>
      <c:catAx>
        <c:axId val="57016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2840992"/>
        <c:crosses val="autoZero"/>
        <c:auto val="1"/>
        <c:lblAlgn val="ctr"/>
        <c:lblOffset val="100"/>
        <c:noMultiLvlLbl val="0"/>
      </c:catAx>
      <c:valAx>
        <c:axId val="29284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016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Diese</a:t>
            </a:r>
            <a:r>
              <a:rPr lang="de-DE" baseline="0"/>
              <a:t> Verbesserungen der Verkehrsabindung werden gewünscht ...</a:t>
            </a:r>
            <a:endParaRPr lang="de-D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Tabelle2!$B$31:$B$37</c:f>
              <c:strCache>
                <c:ptCount val="7"/>
                <c:pt idx="0">
                  <c:v>Schwellenloser Einstieg in den Bus, z.B. für Rollator/Rollstuhlfahrer</c:v>
                </c:pt>
                <c:pt idx="1">
                  <c:v>Häufigere Abfahrts- und Ankunftszeiten</c:v>
                </c:pt>
                <c:pt idx="2">
                  <c:v>zentral gelegene Haltestellen (nähe Läden, Arzt)</c:v>
                </c:pt>
                <c:pt idx="3">
                  <c:v>bessere Ausstattung der Haltestellen</c:v>
                </c:pt>
                <c:pt idx="4">
                  <c:v>Organisierter Abholservice z.b. zu Veranstaltungen</c:v>
                </c:pt>
                <c:pt idx="5">
                  <c:v>Sammeltaxis/Bürgerbus</c:v>
                </c:pt>
                <c:pt idx="6">
                  <c:v>Bessere Lesbarkeit von Fahrplänen</c:v>
                </c:pt>
              </c:strCache>
            </c:strRef>
          </c:cat>
          <c:val>
            <c:numRef>
              <c:f>Tabelle2!$C$31:$C$37</c:f>
              <c:numCache>
                <c:formatCode>General</c:formatCode>
                <c:ptCount val="7"/>
                <c:pt idx="0">
                  <c:v>29</c:v>
                </c:pt>
                <c:pt idx="1">
                  <c:v>42</c:v>
                </c:pt>
                <c:pt idx="2">
                  <c:v>20</c:v>
                </c:pt>
                <c:pt idx="3">
                  <c:v>8</c:v>
                </c:pt>
                <c:pt idx="4">
                  <c:v>11</c:v>
                </c:pt>
                <c:pt idx="5">
                  <c:v>12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2841776"/>
        <c:axId val="292842168"/>
      </c:barChart>
      <c:catAx>
        <c:axId val="29284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2842168"/>
        <c:crosses val="autoZero"/>
        <c:auto val="1"/>
        <c:lblAlgn val="ctr"/>
        <c:lblOffset val="100"/>
        <c:noMultiLvlLbl val="0"/>
      </c:catAx>
      <c:valAx>
        <c:axId val="292842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28417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Zufriedenheit mit Einkaufsmöglichkeiten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1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2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3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4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Tabelle3!$B$5:$B$8</c:f>
              <c:strCache>
                <c:ptCount val="4"/>
                <c:pt idx="0">
                  <c:v>ja</c:v>
                </c:pt>
                <c:pt idx="1">
                  <c:v>teils/teils</c:v>
                </c:pt>
                <c:pt idx="2">
                  <c:v>nein</c:v>
                </c:pt>
                <c:pt idx="3">
                  <c:v>keine Angaben</c:v>
                </c:pt>
              </c:strCache>
            </c:strRef>
          </c:cat>
          <c:val>
            <c:numRef>
              <c:f>Tabelle3!$C$5:$C$8</c:f>
              <c:numCache>
                <c:formatCode>General</c:formatCode>
                <c:ptCount val="4"/>
                <c:pt idx="0">
                  <c:v>45</c:v>
                </c:pt>
                <c:pt idx="1">
                  <c:v>43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Verbesserungswünsche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Tabelle4!$A$5:$A$7</c:f>
              <c:strCache>
                <c:ptCount val="3"/>
                <c:pt idx="0">
                  <c:v>besseres Angebot bei Lebensmitteln/Frischwaren etc.</c:v>
                </c:pt>
                <c:pt idx="1">
                  <c:v>Gastronomie/touristische Angebote</c:v>
                </c:pt>
                <c:pt idx="2">
                  <c:v>Sonstige</c:v>
                </c:pt>
              </c:strCache>
            </c:strRef>
          </c:cat>
          <c:val>
            <c:numRef>
              <c:f>Tabelle4!$B$5:$B$7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0072512"/>
        <c:axId val="530072904"/>
      </c:barChart>
      <c:catAx>
        <c:axId val="530072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0072904"/>
        <c:crosses val="autoZero"/>
        <c:auto val="1"/>
        <c:lblAlgn val="ctr"/>
        <c:lblOffset val="100"/>
        <c:noMultiLvlLbl val="0"/>
      </c:catAx>
      <c:valAx>
        <c:axId val="530072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007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/>
              <a:t>Zufriedenheit mit</a:t>
            </a:r>
            <a:r>
              <a:rPr lang="de-DE" sz="2200" baseline="0"/>
              <a:t> medizinischer Versorgung</a:t>
            </a:r>
            <a:endParaRPr lang="de-DE" sz="2200"/>
          </a:p>
        </c:rich>
      </c:tx>
      <c:layout>
        <c:manualLayout>
          <c:xMode val="edge"/>
          <c:yMode val="edge"/>
          <c:x val="0.16584011373578306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Tabelle4!$B$20:$B$23</c:f>
              <c:strCache>
                <c:ptCount val="4"/>
                <c:pt idx="0">
                  <c:v>keine Angabe</c:v>
                </c:pt>
                <c:pt idx="1">
                  <c:v>nein</c:v>
                </c:pt>
                <c:pt idx="2">
                  <c:v>teilweise</c:v>
                </c:pt>
                <c:pt idx="3">
                  <c:v>ja</c:v>
                </c:pt>
              </c:strCache>
            </c:strRef>
          </c:cat>
          <c:val>
            <c:numRef>
              <c:f>Tabelle4!$C$20:$C$23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43</c:v>
                </c:pt>
                <c:pt idx="3">
                  <c:v>32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/>
              <a:t>Zufriedenheit mit</a:t>
            </a:r>
            <a:r>
              <a:rPr lang="de-DE" sz="2200" baseline="0"/>
              <a:t> Grundversorgung</a:t>
            </a:r>
            <a:endParaRPr lang="de-DE" sz="2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Tabelle4!$B$20:$B$23</c:f>
              <c:strCache>
                <c:ptCount val="4"/>
                <c:pt idx="0">
                  <c:v>keine Angabe</c:v>
                </c:pt>
                <c:pt idx="1">
                  <c:v>nein</c:v>
                </c:pt>
                <c:pt idx="2">
                  <c:v>teilweise</c:v>
                </c:pt>
                <c:pt idx="3">
                  <c:v>ja</c:v>
                </c:pt>
              </c:strCache>
            </c:strRef>
          </c:cat>
          <c:val>
            <c:numRef>
              <c:f>Tabelle4!$C$20:$C$23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43</c:v>
                </c:pt>
                <c:pt idx="3">
                  <c:v>32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Verbesserungswünsche bei 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Tabelle4!$N$7:$N$9</c:f>
              <c:strCache>
                <c:ptCount val="3"/>
                <c:pt idx="0">
                  <c:v>Bank/Sparkasse</c:v>
                </c:pt>
                <c:pt idx="1">
                  <c:v>Postservice</c:v>
                </c:pt>
                <c:pt idx="2">
                  <c:v>zentralem Lieferservice</c:v>
                </c:pt>
              </c:strCache>
            </c:strRef>
          </c:cat>
          <c:val>
            <c:numRef>
              <c:f>Tabelle4!$O$7:$O$9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5522520"/>
        <c:axId val="525522912"/>
      </c:barChart>
      <c:catAx>
        <c:axId val="525522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5522912"/>
        <c:crosses val="autoZero"/>
        <c:auto val="1"/>
        <c:lblAlgn val="ctr"/>
        <c:lblOffset val="100"/>
        <c:noMultiLvlLbl val="0"/>
      </c:catAx>
      <c:valAx>
        <c:axId val="52552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5522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 smtClean="0">
                <a:solidFill>
                  <a:schemeClr val="tx1"/>
                </a:solidFill>
              </a:rPr>
              <a:t>Bildungsangebote </a:t>
            </a:r>
            <a:r>
              <a:rPr lang="de-DE" sz="2200" dirty="0">
                <a:solidFill>
                  <a:schemeClr val="tx1"/>
                </a:solidFill>
              </a:rPr>
              <a:t>für Senioren sind 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1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2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8000"/>
                      <a:alpha val="90000"/>
                      <a:lumMod val="100000"/>
                    </a:schemeClr>
                  </a:gs>
                  <a:gs pos="100000">
                    <a:schemeClr val="accent3">
                      <a:tint val="90000"/>
                      <a:lumMod val="9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Tabelle4!$M$13:$M$15</c:f>
              <c:strCache>
                <c:ptCount val="3"/>
                <c:pt idx="0">
                  <c:v>ausreichend</c:v>
                </c:pt>
                <c:pt idx="1">
                  <c:v>verbesserungswürdig</c:v>
                </c:pt>
                <c:pt idx="2">
                  <c:v>keine Angabe</c:v>
                </c:pt>
              </c:strCache>
            </c:strRef>
          </c:cat>
          <c:val>
            <c:numRef>
              <c:f>Tabelle4!$N$13:$N$15</c:f>
              <c:numCache>
                <c:formatCode>General</c:formatCode>
                <c:ptCount val="3"/>
                <c:pt idx="0">
                  <c:v>65</c:v>
                </c:pt>
                <c:pt idx="1">
                  <c:v>10</c:v>
                </c:pt>
                <c:pt idx="2">
                  <c:v>26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>
                <a:solidFill>
                  <a:schemeClr val="tx1"/>
                </a:solidFill>
              </a:rPr>
              <a:t>Barrierefreiheit bei 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8245629558980778"/>
          <c:y val="0.10726141290602816"/>
          <c:w val="0.68102984416298484"/>
          <c:h val="0.766414703604111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Tabelle4!$C$28</c:f>
              <c:strCache>
                <c:ptCount val="1"/>
                <c:pt idx="0">
                  <c:v>keine Angaben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Tabelle4!$B$29:$B$34</c:f>
              <c:strCache>
                <c:ptCount val="6"/>
                <c:pt idx="0">
                  <c:v>lokalen Einrichtungen</c:v>
                </c:pt>
                <c:pt idx="1">
                  <c:v>Tourismus</c:v>
                </c:pt>
                <c:pt idx="2">
                  <c:v>Wohnraum</c:v>
                </c:pt>
                <c:pt idx="3">
                  <c:v>Bildungseinrichtungen</c:v>
                </c:pt>
                <c:pt idx="4">
                  <c:v>medizinischen Einrichtungen</c:v>
                </c:pt>
                <c:pt idx="5">
                  <c:v>Einkaufsmöglichkeiten</c:v>
                </c:pt>
              </c:strCache>
            </c:strRef>
          </c:cat>
          <c:val>
            <c:numRef>
              <c:f>Tabelle4!$C$29:$C$34</c:f>
              <c:numCache>
                <c:formatCode>General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23</c:v>
                </c:pt>
                <c:pt idx="3">
                  <c:v>18</c:v>
                </c:pt>
                <c:pt idx="4">
                  <c:v>10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Tabelle4!$D$28</c:f>
              <c:strCache>
                <c:ptCount val="1"/>
                <c:pt idx="0">
                  <c:v>schlecht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Tabelle4!$B$29:$B$34</c:f>
              <c:strCache>
                <c:ptCount val="6"/>
                <c:pt idx="0">
                  <c:v>lokalen Einrichtungen</c:v>
                </c:pt>
                <c:pt idx="1">
                  <c:v>Tourismus</c:v>
                </c:pt>
                <c:pt idx="2">
                  <c:v>Wohnraum</c:v>
                </c:pt>
                <c:pt idx="3">
                  <c:v>Bildungseinrichtungen</c:v>
                </c:pt>
                <c:pt idx="4">
                  <c:v>medizinischen Einrichtungen</c:v>
                </c:pt>
                <c:pt idx="5">
                  <c:v>Einkaufsmöglichkeiten</c:v>
                </c:pt>
              </c:strCache>
            </c:strRef>
          </c:cat>
          <c:val>
            <c:numRef>
              <c:f>Tabelle4!$D$29:$D$34</c:f>
              <c:numCache>
                <c:formatCode>General</c:formatCode>
                <c:ptCount val="6"/>
                <c:pt idx="0">
                  <c:v>56</c:v>
                </c:pt>
                <c:pt idx="1">
                  <c:v>69</c:v>
                </c:pt>
                <c:pt idx="2">
                  <c:v>54</c:v>
                </c:pt>
                <c:pt idx="3">
                  <c:v>29</c:v>
                </c:pt>
                <c:pt idx="4">
                  <c:v>12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Tabelle4!$E$28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Tabelle4!$B$29:$B$34</c:f>
              <c:strCache>
                <c:ptCount val="6"/>
                <c:pt idx="0">
                  <c:v>lokalen Einrichtungen</c:v>
                </c:pt>
                <c:pt idx="1">
                  <c:v>Tourismus</c:v>
                </c:pt>
                <c:pt idx="2">
                  <c:v>Wohnraum</c:v>
                </c:pt>
                <c:pt idx="3">
                  <c:v>Bildungseinrichtungen</c:v>
                </c:pt>
                <c:pt idx="4">
                  <c:v>medizinischen Einrichtungen</c:v>
                </c:pt>
                <c:pt idx="5">
                  <c:v>Einkaufsmöglichkeiten</c:v>
                </c:pt>
              </c:strCache>
            </c:strRef>
          </c:cat>
          <c:val>
            <c:numRef>
              <c:f>Tabelle4!$E$29:$E$34</c:f>
              <c:numCache>
                <c:formatCode>General</c:formatCode>
                <c:ptCount val="6"/>
                <c:pt idx="0">
                  <c:v>27</c:v>
                </c:pt>
                <c:pt idx="1">
                  <c:v>12</c:v>
                </c:pt>
                <c:pt idx="2">
                  <c:v>22</c:v>
                </c:pt>
                <c:pt idx="3">
                  <c:v>40</c:v>
                </c:pt>
                <c:pt idx="4">
                  <c:v>39</c:v>
                </c:pt>
                <c:pt idx="5">
                  <c:v>59</c:v>
                </c:pt>
              </c:numCache>
            </c:numRef>
          </c:val>
        </c:ser>
        <c:ser>
          <c:idx val="3"/>
          <c:order val="3"/>
          <c:tx>
            <c:strRef>
              <c:f>Tabelle4!$F$28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Tabelle4!$B$29:$B$34</c:f>
              <c:strCache>
                <c:ptCount val="6"/>
                <c:pt idx="0">
                  <c:v>lokalen Einrichtungen</c:v>
                </c:pt>
                <c:pt idx="1">
                  <c:v>Tourismus</c:v>
                </c:pt>
                <c:pt idx="2">
                  <c:v>Wohnraum</c:v>
                </c:pt>
                <c:pt idx="3">
                  <c:v>Bildungseinrichtungen</c:v>
                </c:pt>
                <c:pt idx="4">
                  <c:v>medizinischen Einrichtungen</c:v>
                </c:pt>
                <c:pt idx="5">
                  <c:v>Einkaufsmöglichkeiten</c:v>
                </c:pt>
              </c:strCache>
            </c:strRef>
          </c:cat>
          <c:val>
            <c:numRef>
              <c:f>Tabelle4!$F$29:$F$34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14</c:v>
                </c:pt>
                <c:pt idx="4">
                  <c:v>40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8535544"/>
        <c:axId val="568535936"/>
      </c:barChart>
      <c:catAx>
        <c:axId val="568535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8535936"/>
        <c:crosses val="autoZero"/>
        <c:auto val="1"/>
        <c:lblAlgn val="ctr"/>
        <c:lblOffset val="100"/>
        <c:noMultiLvlLbl val="0"/>
      </c:catAx>
      <c:valAx>
        <c:axId val="56853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853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Wohnort der Befragten</a:t>
            </a:r>
          </a:p>
        </c:rich>
      </c:tx>
      <c:layout>
        <c:manualLayout>
          <c:xMode val="edge"/>
          <c:yMode val="edge"/>
          <c:x val="0.1983748906386701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Tabelle1!$J$13:$J$16</c:f>
              <c:strCache>
                <c:ptCount val="4"/>
                <c:pt idx="0">
                  <c:v>Reinersreuth</c:v>
                </c:pt>
                <c:pt idx="1">
                  <c:v>Einzel</c:v>
                </c:pt>
                <c:pt idx="2">
                  <c:v>Stockenroth</c:v>
                </c:pt>
                <c:pt idx="3">
                  <c:v>Sparneck</c:v>
                </c:pt>
              </c:strCache>
            </c:strRef>
          </c:cat>
          <c:val>
            <c:numRef>
              <c:f>Tabelle1!$K$13:$K$16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3</c:v>
                </c:pt>
                <c:pt idx="3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Familiäre Wohnsituation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Tabelle1!$M$8:$M$11</c:f>
              <c:strCache>
                <c:ptCount val="4"/>
                <c:pt idx="0">
                  <c:v>allein lebend</c:v>
                </c:pt>
                <c:pt idx="1">
                  <c:v>mit bis zu 2 Personen in einem Haushalt lebend</c:v>
                </c:pt>
                <c:pt idx="2">
                  <c:v>mit mehr als 2 Personen in einem Haushalt lebend</c:v>
                </c:pt>
                <c:pt idx="3">
                  <c:v>Ohne Angabe</c:v>
                </c:pt>
              </c:strCache>
            </c:strRef>
          </c:cat>
          <c:val>
            <c:numRef>
              <c:f>Tabelle1!$N$8:$N$11</c:f>
              <c:numCache>
                <c:formatCode>General</c:formatCode>
                <c:ptCount val="4"/>
                <c:pt idx="0">
                  <c:v>12</c:v>
                </c:pt>
                <c:pt idx="1">
                  <c:v>80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Wohnsituation der Befragten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Tabelle1!$M$2:$M$4</c:f>
              <c:strCache>
                <c:ptCount val="3"/>
                <c:pt idx="0">
                  <c:v>Wohneigentum</c:v>
                </c:pt>
                <c:pt idx="1">
                  <c:v>Mietwohnung</c:v>
                </c:pt>
                <c:pt idx="2">
                  <c:v>betreutes Wohnen</c:v>
                </c:pt>
              </c:strCache>
            </c:strRef>
          </c:cat>
          <c:val>
            <c:numRef>
              <c:f>Tabelle1!$N$2:$N$4</c:f>
              <c:numCache>
                <c:formatCode>General</c:formatCode>
                <c:ptCount val="3"/>
                <c:pt idx="0">
                  <c:v>88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Tabelle1!$B$11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Tabelle1!$B$12:$B$14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Tabelle1!$C$11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Tabelle1!$C$12:$C$14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Tabelle1!$D$11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Tabelle1!$D$12:$D$14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Tabelle1!$E$11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Tabelle1!$E$12:$E$14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Tabelle1!$F$11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Tabelle1!$F$12:$F$14</c:f>
              <c:numCache>
                <c:formatCode>General</c:formatCode>
                <c:ptCount val="3"/>
                <c:pt idx="0">
                  <c:v>87</c:v>
                </c:pt>
                <c:pt idx="1">
                  <c:v>92</c:v>
                </c:pt>
                <c:pt idx="2">
                  <c:v>93</c:v>
                </c:pt>
              </c:numCache>
            </c:numRef>
          </c:val>
        </c:ser>
        <c:ser>
          <c:idx val="5"/>
          <c:order val="5"/>
          <c:tx>
            <c:strRef>
              <c:f>Tabelle1!$G$11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Tabelle1!$A$12:$A$14</c:f>
              <c:strCache>
                <c:ptCount val="3"/>
                <c:pt idx="0">
                  <c:v>Wohnung barrierefrei umgebaut</c:v>
                </c:pt>
                <c:pt idx="1">
                  <c:v>Finazielle Untetützung benötigt</c:v>
                </c:pt>
                <c:pt idx="2">
                  <c:v>Beratungsbedarf</c:v>
                </c:pt>
              </c:strCache>
            </c:strRef>
          </c:cat>
          <c:val>
            <c:numRef>
              <c:f>Tabelle1!$G$12:$G$14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6461304"/>
        <c:axId val="526461696"/>
      </c:barChart>
      <c:catAx>
        <c:axId val="52646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6461696"/>
        <c:crosses val="autoZero"/>
        <c:auto val="1"/>
        <c:lblAlgn val="ctr"/>
        <c:lblOffset val="100"/>
        <c:noMultiLvlLbl val="0"/>
      </c:catAx>
      <c:valAx>
        <c:axId val="526461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646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dirty="0" err="1"/>
              <a:t>Inanspruchnahme</a:t>
            </a:r>
            <a:r>
              <a:rPr lang="en-US" sz="2200" dirty="0"/>
              <a:t> von </a:t>
            </a:r>
            <a:r>
              <a:rPr lang="en-US" sz="2200" dirty="0" err="1"/>
              <a:t>Hilfsmitteln</a:t>
            </a:r>
            <a:endParaRPr lang="en-US" sz="2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Tabelle1!$A$17</c:f>
              <c:strCache>
                <c:ptCount val="1"/>
                <c:pt idx="0">
                  <c:v>Hilfsmittel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Tabelle1!$B$16:$C$16</c:f>
              <c:strCache>
                <c:ptCount val="2"/>
                <c:pt idx="0">
                  <c:v>nein</c:v>
                </c:pt>
                <c:pt idx="1">
                  <c:v>ja</c:v>
                </c:pt>
              </c:strCache>
            </c:strRef>
          </c:cat>
          <c:val>
            <c:numRef>
              <c:f>Tabelle1!$B$17:$C$17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Inanspruchnahme von Hilfsdiensten</a:t>
            </a:r>
          </a:p>
        </c:rich>
      </c:tx>
      <c:layout>
        <c:manualLayout>
          <c:xMode val="edge"/>
          <c:yMode val="edge"/>
          <c:x val="0.188840113735783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Tabelle1!$A$18</c:f>
              <c:strCache>
                <c:ptCount val="1"/>
                <c:pt idx="0">
                  <c:v>Hilfsdienste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Tabelle1!$B$16:$C$17</c:f>
              <c:strCache>
                <c:ptCount val="2"/>
                <c:pt idx="0">
                  <c:v>nein</c:v>
                </c:pt>
                <c:pt idx="1">
                  <c:v>ja</c:v>
                </c:pt>
              </c:strCache>
            </c:strRef>
          </c:cat>
          <c:val>
            <c:numRef>
              <c:f>Tabelle1!$B$18:$C$18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Zufriedenheit mit dem Nahverkehrsangebot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Tabelle2!$B$3:$B$7</c:f>
              <c:strCache>
                <c:ptCount val="5"/>
                <c:pt idx="0">
                  <c:v>zufrieden</c:v>
                </c:pt>
                <c:pt idx="1">
                  <c:v>teils/teils</c:v>
                </c:pt>
                <c:pt idx="2">
                  <c:v>eher unzufrieden</c:v>
                </c:pt>
                <c:pt idx="3">
                  <c:v>Bus- und Bahnangebot benötige ich nicht</c:v>
                </c:pt>
                <c:pt idx="4">
                  <c:v>keine Angabe</c:v>
                </c:pt>
              </c:strCache>
            </c:strRef>
          </c:cat>
          <c:val>
            <c:numRef>
              <c:f>Tabelle2!$C$3:$C$7</c:f>
              <c:numCache>
                <c:formatCode>General</c:formatCode>
                <c:ptCount val="5"/>
                <c:pt idx="0">
                  <c:v>5</c:v>
                </c:pt>
                <c:pt idx="1">
                  <c:v>34</c:v>
                </c:pt>
                <c:pt idx="2">
                  <c:v>26</c:v>
                </c:pt>
                <c:pt idx="3">
                  <c:v>66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1566176"/>
        <c:axId val="431566568"/>
      </c:barChart>
      <c:catAx>
        <c:axId val="43156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1566568"/>
        <c:crosses val="autoZero"/>
        <c:auto val="1"/>
        <c:lblAlgn val="ctr"/>
        <c:lblOffset val="100"/>
        <c:noMultiLvlLbl val="0"/>
      </c:catAx>
      <c:valAx>
        <c:axId val="431566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156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200" dirty="0"/>
              <a:t>Senioren sind mit dem Nahverkehrsangebot eher unzufrieden, weil 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Tabelle2!$B$22:$B$25</c:f>
              <c:strCache>
                <c:ptCount val="4"/>
                <c:pt idx="0">
                  <c:v>schlechte Verbindung</c:v>
                </c:pt>
                <c:pt idx="1">
                  <c:v>Frequenz zu gering</c:v>
                </c:pt>
                <c:pt idx="2">
                  <c:v>zu teuer</c:v>
                </c:pt>
                <c:pt idx="3">
                  <c:v>barrierefreier Einsteig fehlt</c:v>
                </c:pt>
              </c:strCache>
            </c:strRef>
          </c:cat>
          <c:val>
            <c:numRef>
              <c:f>Tabelle2!$C$22:$C$25</c:f>
              <c:numCache>
                <c:formatCode>General</c:formatCode>
                <c:ptCount val="4"/>
                <c:pt idx="0">
                  <c:v>4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70160824"/>
        <c:axId val="570161216"/>
      </c:barChart>
      <c:catAx>
        <c:axId val="570160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0161216"/>
        <c:crosses val="autoZero"/>
        <c:auto val="1"/>
        <c:lblAlgn val="ctr"/>
        <c:lblOffset val="100"/>
        <c:noMultiLvlLbl val="0"/>
      </c:catAx>
      <c:valAx>
        <c:axId val="570161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0160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5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20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7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6624" y="614407"/>
            <a:ext cx="1143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9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14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60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8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32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72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8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26223E3-AE92-4150-82A1-859727B70F1F}" type="datetimeFigureOut">
              <a:rPr lang="de-DE" smtClean="0"/>
              <a:t>01.11.2016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719BB5D-1469-453C-908F-7DC88C4D63E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61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80" y="2095568"/>
            <a:ext cx="10353675" cy="85725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53818" y="4357412"/>
            <a:ext cx="9144000" cy="1655762"/>
          </a:xfrm>
        </p:spPr>
        <p:txBody>
          <a:bodyPr/>
          <a:lstStyle/>
          <a:p>
            <a:pPr algn="ctr"/>
            <a:r>
              <a:rPr lang="de-DE" sz="4800" dirty="0" smtClean="0"/>
              <a:t>Ergebnisse der Befragung</a:t>
            </a:r>
          </a:p>
          <a:p>
            <a:endParaRPr lang="de-DE" dirty="0"/>
          </a:p>
          <a:p>
            <a:pPr algn="ctr"/>
            <a:r>
              <a:rPr lang="de-DE" dirty="0" err="1" smtClean="0"/>
              <a:t>Sparneck</a:t>
            </a:r>
            <a:r>
              <a:rPr lang="de-DE" dirty="0" smtClean="0"/>
              <a:t>, 24.10.2016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996" y="588354"/>
            <a:ext cx="1413013" cy="150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1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Versorgung vor Ort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703284"/>
              </p:ext>
            </p:extLst>
          </p:nvPr>
        </p:nvGraphicFramePr>
        <p:xfrm>
          <a:off x="708991" y="2773017"/>
          <a:ext cx="4837044" cy="295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435562"/>
              </p:ext>
            </p:extLst>
          </p:nvPr>
        </p:nvGraphicFramePr>
        <p:xfrm>
          <a:off x="5148943" y="2877377"/>
          <a:ext cx="563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9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Versorgung vor Ort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614894"/>
              </p:ext>
            </p:extLst>
          </p:nvPr>
        </p:nvGraphicFramePr>
        <p:xfrm>
          <a:off x="581191" y="2830285"/>
          <a:ext cx="6864637" cy="354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1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Versorgung vor Ort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698973"/>
              </p:ext>
            </p:extLst>
          </p:nvPr>
        </p:nvGraphicFramePr>
        <p:xfrm>
          <a:off x="293914" y="2808514"/>
          <a:ext cx="4859278" cy="299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080733"/>
              </p:ext>
            </p:extLst>
          </p:nvPr>
        </p:nvGraphicFramePr>
        <p:xfrm>
          <a:off x="5747657" y="28085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3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Versorgung vor Ort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813452"/>
              </p:ext>
            </p:extLst>
          </p:nvPr>
        </p:nvGraphicFramePr>
        <p:xfrm>
          <a:off x="581192" y="2873827"/>
          <a:ext cx="5906694" cy="3178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Barrierefreiheit vor Ort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539493"/>
              </p:ext>
            </p:extLst>
          </p:nvPr>
        </p:nvGraphicFramePr>
        <p:xfrm>
          <a:off x="468086" y="2242456"/>
          <a:ext cx="7402285" cy="440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870371" y="2503714"/>
            <a:ext cx="37404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Verbesserungsvorschläge :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Barrierefreier Rathauszugang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err="1" smtClean="0"/>
              <a:t>Barrieriefreies</a:t>
            </a:r>
            <a:r>
              <a:rPr lang="de-DE" sz="2000" dirty="0" smtClean="0"/>
              <a:t> Wahllokal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Absenken der Bordsteine bei Übergängen und an der Bushaltestelle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Mehr Ruhebänke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Behindertenparkplätze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Barrierefreie Versammlungsräume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…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040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 und sonst noch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Erhalt der Grundversorgungseinrichtungen</a:t>
            </a:r>
          </a:p>
          <a:p>
            <a:r>
              <a:rPr lang="de-DE" sz="2000" dirty="0" smtClean="0"/>
              <a:t>Schaffung von seniorengerechten Wohn- und Betreuungsmöglichkeiten (</a:t>
            </a:r>
            <a:r>
              <a:rPr lang="de-DE" sz="2000" dirty="0"/>
              <a:t>S</a:t>
            </a:r>
            <a:r>
              <a:rPr lang="de-DE" sz="2000" dirty="0" smtClean="0"/>
              <a:t>eniorenheim)</a:t>
            </a:r>
          </a:p>
          <a:p>
            <a:endParaRPr lang="de-DE" sz="2000" dirty="0"/>
          </a:p>
          <a:p>
            <a:r>
              <a:rPr lang="de-DE" sz="2000" dirty="0" smtClean="0"/>
              <a:t>Fahrradwege</a:t>
            </a:r>
          </a:p>
          <a:p>
            <a:r>
              <a:rPr lang="de-DE" sz="2000" dirty="0" smtClean="0"/>
              <a:t>Bessere Pflege der Anlagen</a:t>
            </a:r>
          </a:p>
          <a:p>
            <a:r>
              <a:rPr lang="de-DE" sz="2000" dirty="0" smtClean="0"/>
              <a:t>Erhalt der Schule</a:t>
            </a:r>
          </a:p>
          <a:p>
            <a:r>
              <a:rPr lang="de-DE" sz="2000" dirty="0" smtClean="0"/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92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nun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b="1" dirty="0" smtClean="0"/>
              <a:t>Kurzfristige Verbesserungen</a:t>
            </a:r>
          </a:p>
          <a:p>
            <a:pPr lvl="1"/>
            <a:r>
              <a:rPr lang="de-DE" sz="2000" dirty="0" smtClean="0"/>
              <a:t>Barrierefreies Wahllokal</a:t>
            </a:r>
          </a:p>
          <a:p>
            <a:pPr lvl="1"/>
            <a:r>
              <a:rPr lang="de-DE" sz="2000" dirty="0" smtClean="0"/>
              <a:t>Lesbarkeit der Fahrpläne verbessern   </a:t>
            </a:r>
          </a:p>
          <a:p>
            <a:pPr lvl="1"/>
            <a:r>
              <a:rPr lang="de-DE" sz="2000" dirty="0" smtClean="0"/>
              <a:t>Absenken der Gehwege an neuralgischen Punkten</a:t>
            </a:r>
          </a:p>
          <a:p>
            <a:r>
              <a:rPr lang="de-DE" sz="2200" b="1" dirty="0" smtClean="0"/>
              <a:t>Langfristige Projekte:</a:t>
            </a:r>
          </a:p>
          <a:p>
            <a:pPr lvl="1"/>
            <a:r>
              <a:rPr lang="de-DE" sz="2000" dirty="0" smtClean="0"/>
              <a:t>Bürgerbus ?</a:t>
            </a:r>
          </a:p>
          <a:p>
            <a:pPr lvl="1"/>
            <a:r>
              <a:rPr lang="de-DE" sz="2000" dirty="0" smtClean="0"/>
              <a:t>Ansiedlung eines Seniorenheimes/Mehrgenerationenhauses o.ä.</a:t>
            </a:r>
          </a:p>
          <a:p>
            <a:pPr lvl="1"/>
            <a:r>
              <a:rPr lang="de-DE" sz="2000" dirty="0" smtClean="0"/>
              <a:t>Barrierefreies Rathaus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Demographie der Befragten</a:t>
            </a:r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215742"/>
              </p:ext>
            </p:extLst>
          </p:nvPr>
        </p:nvGraphicFramePr>
        <p:xfrm>
          <a:off x="5878760" y="27059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649029"/>
              </p:ext>
            </p:extLst>
          </p:nvPr>
        </p:nvGraphicFramePr>
        <p:xfrm>
          <a:off x="581192" y="27059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25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Demographie der Befragten</a:t>
            </a:r>
            <a:endParaRPr lang="de-D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894686"/>
              </p:ext>
            </p:extLst>
          </p:nvPr>
        </p:nvGraphicFramePr>
        <p:xfrm>
          <a:off x="510208" y="2727044"/>
          <a:ext cx="4572000" cy="351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922066"/>
              </p:ext>
            </p:extLst>
          </p:nvPr>
        </p:nvGraphicFramePr>
        <p:xfrm>
          <a:off x="5441436" y="27270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58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Wohnen und Leben</a:t>
            </a:r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220765"/>
              </p:ext>
            </p:extLst>
          </p:nvPr>
        </p:nvGraphicFramePr>
        <p:xfrm>
          <a:off x="1578429" y="2057400"/>
          <a:ext cx="7924800" cy="402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02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Wohnen und Leben</a:t>
            </a:r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79603"/>
              </p:ext>
            </p:extLst>
          </p:nvPr>
        </p:nvGraphicFramePr>
        <p:xfrm>
          <a:off x="581192" y="26636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29042"/>
              </p:ext>
            </p:extLst>
          </p:nvPr>
        </p:nvGraphicFramePr>
        <p:xfrm>
          <a:off x="5380383" y="26636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9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198928"/>
              </p:ext>
            </p:extLst>
          </p:nvPr>
        </p:nvGraphicFramePr>
        <p:xfrm>
          <a:off x="2216426" y="2285999"/>
          <a:ext cx="6937513" cy="384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</a:t>
            </a:r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256537"/>
              </p:ext>
            </p:extLst>
          </p:nvPr>
        </p:nvGraphicFramePr>
        <p:xfrm>
          <a:off x="468086" y="2057400"/>
          <a:ext cx="10123713" cy="443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4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857644"/>
              </p:ext>
            </p:extLst>
          </p:nvPr>
        </p:nvGraphicFramePr>
        <p:xfrm>
          <a:off x="1099457" y="2057399"/>
          <a:ext cx="7837714" cy="408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360099"/>
              </p:ext>
            </p:extLst>
          </p:nvPr>
        </p:nvGraphicFramePr>
        <p:xfrm>
          <a:off x="1338943" y="2122713"/>
          <a:ext cx="8588828" cy="4256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3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181</Words>
  <Application>Microsoft Office PowerPoint</Application>
  <PresentationFormat>Breitbild</PresentationFormat>
  <Paragraphs>60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Gill Sans MT</vt:lpstr>
      <vt:lpstr>Wingdings</vt:lpstr>
      <vt:lpstr>Wingdings 2</vt:lpstr>
      <vt:lpstr>Dividende</vt:lpstr>
      <vt:lpstr>PowerPoint-Präsentation</vt:lpstr>
      <vt:lpstr>Demographie der Befragten</vt:lpstr>
      <vt:lpstr>Demographie der Befragten</vt:lpstr>
      <vt:lpstr>Wohnen und Leben</vt:lpstr>
      <vt:lpstr>Wohnen und Leben</vt:lpstr>
      <vt:lpstr>Mobilität</vt:lpstr>
      <vt:lpstr>Mobilität</vt:lpstr>
      <vt:lpstr>Mobilität</vt:lpstr>
      <vt:lpstr>Mobilität</vt:lpstr>
      <vt:lpstr>Versorgung vor Ort</vt:lpstr>
      <vt:lpstr>Versorgung vor Ort</vt:lpstr>
      <vt:lpstr>Versorgung vor Ort</vt:lpstr>
      <vt:lpstr>Versorgung vor Ort</vt:lpstr>
      <vt:lpstr>Barrierefreiheit vor Ort</vt:lpstr>
      <vt:lpstr>… und sonst noch ?</vt:lpstr>
      <vt:lpstr>Was nun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Thuy, Peter</dc:creator>
  <cp:lastModifiedBy>Thuy, Peter</cp:lastModifiedBy>
  <cp:revision>19</cp:revision>
  <dcterms:created xsi:type="dcterms:W3CDTF">2016-10-23T22:12:57Z</dcterms:created>
  <dcterms:modified xsi:type="dcterms:W3CDTF">2016-11-01T13:26:50Z</dcterms:modified>
</cp:coreProperties>
</file>